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en.wikipedia.org/wiki/MS-DOS" TargetMode="External"/><Relationship Id="rId4" Type="http://schemas.openxmlformats.org/officeDocument/2006/relationships/hyperlink" Target="https://www.encyclopedia.com/science/encyclopedias-almanacs-transcripts-and-maps/development-computer-operating-systems" TargetMode="External"/><Relationship Id="rId10" Type="http://schemas.openxmlformats.org/officeDocument/2006/relationships/hyperlink" Target="https://en.wikipedia.org/wiki/Grace_Hopper" TargetMode="External"/><Relationship Id="rId9" Type="http://schemas.openxmlformats.org/officeDocument/2006/relationships/hyperlink" Target="https://en.wikipedia.org/wiki/Douglas_Engelbart" TargetMode="External"/><Relationship Id="rId5" Type="http://schemas.openxmlformats.org/officeDocument/2006/relationships/hyperlink" Target="https://en.wikipedia.org/wiki/Intel_4004" TargetMode="External"/><Relationship Id="rId6" Type="http://schemas.openxmlformats.org/officeDocument/2006/relationships/hyperlink" Target="https://en.wikipedia.org/wiki/IBM_Personal_Computer" TargetMode="External"/><Relationship Id="rId7" Type="http://schemas.openxmlformats.org/officeDocument/2006/relationships/hyperlink" Target="https://en.wikipedia.org/wiki/Mac_(computer)" TargetMode="External"/><Relationship Id="rId8" Type="http://schemas.openxmlformats.org/officeDocument/2006/relationships/hyperlink" Target="https://en.wikipedia.org/wiki/History_of_Microsof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n.wikipedia.org/wiki/Microsoft" TargetMode="External"/><Relationship Id="rId4" Type="http://schemas.openxmlformats.org/officeDocument/2006/relationships/hyperlink" Target="https://www.cnet.com/pictures/microsoft-windows-through-the-years-version-1-0-to-windows-11/6/" TargetMode="External"/><Relationship Id="rId11" Type="http://schemas.openxmlformats.org/officeDocument/2006/relationships/hyperlink" Target="https://edu.gcfglobal.org/en/computerbasics/inside-a-computer/1/" TargetMode="External"/><Relationship Id="rId10" Type="http://schemas.openxmlformats.org/officeDocument/2006/relationships/hyperlink" Target="https://en.wikipedia.org/wiki/Apple_Inc" TargetMode="External"/><Relationship Id="rId9" Type="http://schemas.openxmlformats.org/officeDocument/2006/relationships/hyperlink" Target="https://www.historyofinformation.com/detail.php?id=872" TargetMode="External"/><Relationship Id="rId5" Type="http://schemas.openxmlformats.org/officeDocument/2006/relationships/hyperlink" Target="https://www.redhat.com/en/blog/has-operating-system-become-modern-day-utility#:~:text=The%20operating%20system%20helps%20us,time%20components%2C%20and%20device%20drivers" TargetMode="External"/><Relationship Id="rId6" Type="http://schemas.openxmlformats.org/officeDocument/2006/relationships/hyperlink" Target="https://en.wikipedia.org/wiki/John_von_Neumann" TargetMode="External"/><Relationship Id="rId7" Type="http://schemas.openxmlformats.org/officeDocument/2006/relationships/hyperlink" Target="https://en.wikipedia.org/wiki/Z3_(computer)" TargetMode="External"/><Relationship Id="rId8" Type="http://schemas.openxmlformats.org/officeDocument/2006/relationships/hyperlink" Target="https://en.wikipedia.org/wiki/Konrad_Zu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tecnet.ca/about-us/environmental-stewardship/r" TargetMode="External"/><Relationship Id="rId4" Type="http://schemas.openxmlformats.org/officeDocument/2006/relationships/hyperlink" Target="https://insights2techinfo.com/12-most-emerging-research-areas-in-computer-science-in-2021/" TargetMode="External"/><Relationship Id="rId5" Type="http://schemas.openxmlformats.org/officeDocument/2006/relationships/hyperlink" Target="https://www.ontariovirtualschool.ca/post-secondary-pathways-computer-scien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en"/>
              <a:t>The development of the modern operating system</a:t>
            </a:r>
            <a:endParaRPr/>
          </a:p>
        </p:txBody>
      </p:sp>
      <p:sp>
        <p:nvSpPr>
          <p:cNvPr id="60" name="Google Shape;60;p13"/>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100"/>
              <a:buNone/>
            </a:pPr>
            <a:r>
              <a:rPr lang="en"/>
              <a:t>By: Cole Becker</a:t>
            </a:r>
            <a:endParaRPr/>
          </a:p>
          <a:p>
            <a:pPr indent="0" lvl="0" marL="0" rtl="0" algn="ctr">
              <a:lnSpc>
                <a:spcPct val="100000"/>
              </a:lnSpc>
              <a:spcBef>
                <a:spcPts val="0"/>
              </a:spcBef>
              <a:spcAft>
                <a:spcPts val="0"/>
              </a:spcAft>
              <a:buSzPts val="2100"/>
              <a:buNone/>
            </a:pPr>
            <a:r>
              <a:rPr lang="en"/>
              <a:t>Date: November 23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Computer Components</a:t>
            </a:r>
            <a:endParaRPr/>
          </a:p>
        </p:txBody>
      </p:sp>
      <p:sp>
        <p:nvSpPr>
          <p:cNvPr id="127" name="Google Shape;127;p22"/>
          <p:cNvSpPr txBox="1"/>
          <p:nvPr>
            <p:ph idx="1" type="body"/>
          </p:nvPr>
        </p:nvSpPr>
        <p:spPr>
          <a:xfrm>
            <a:off x="311700" y="1381075"/>
            <a:ext cx="4260300" cy="3772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700"/>
              <a:t>Motherboard: Main circuit board of computer, it holds the CPU, memory and connectors for hard drives. It connects to all the parts of the computer. </a:t>
            </a:r>
            <a:endParaRPr sz="1700"/>
          </a:p>
          <a:p>
            <a:pPr indent="0" lvl="0" marL="0" rtl="0" algn="l">
              <a:lnSpc>
                <a:spcPct val="95000"/>
              </a:lnSpc>
              <a:spcBef>
                <a:spcPts val="1200"/>
              </a:spcBef>
              <a:spcAft>
                <a:spcPts val="0"/>
              </a:spcAft>
              <a:buSzPts val="1018"/>
              <a:buNone/>
            </a:pPr>
            <a:r>
              <a:t/>
            </a:r>
            <a:endParaRPr sz="1700"/>
          </a:p>
          <a:p>
            <a:pPr indent="0" lvl="0" marL="0" rtl="0" algn="l">
              <a:lnSpc>
                <a:spcPct val="95000"/>
              </a:lnSpc>
              <a:spcBef>
                <a:spcPts val="1200"/>
              </a:spcBef>
              <a:spcAft>
                <a:spcPts val="0"/>
              </a:spcAft>
              <a:buSzPts val="1018"/>
              <a:buNone/>
            </a:pPr>
            <a:r>
              <a:rPr lang="en" sz="1700"/>
              <a:t>CPU (Central Processing Unit) : Often referred to as the brain of the computer, it carries out commands for the computer. Whenever you perform an action, you are sending instructions to the CPU. </a:t>
            </a:r>
            <a:endParaRPr sz="1700"/>
          </a:p>
          <a:p>
            <a:pPr indent="0" lvl="0" marL="0" rtl="0" algn="l">
              <a:lnSpc>
                <a:spcPct val="95000"/>
              </a:lnSpc>
              <a:spcBef>
                <a:spcPts val="1200"/>
              </a:spcBef>
              <a:spcAft>
                <a:spcPts val="0"/>
              </a:spcAft>
              <a:buSzPts val="1018"/>
              <a:buNone/>
            </a:pPr>
            <a:r>
              <a:t/>
            </a:r>
            <a:endParaRPr sz="1700"/>
          </a:p>
          <a:p>
            <a:pPr indent="0" lvl="0" marL="0" rtl="0" algn="l">
              <a:lnSpc>
                <a:spcPct val="95000"/>
              </a:lnSpc>
              <a:spcBef>
                <a:spcPts val="1200"/>
              </a:spcBef>
              <a:spcAft>
                <a:spcPts val="1200"/>
              </a:spcAft>
              <a:buSzPts val="1018"/>
              <a:buNone/>
            </a:pPr>
            <a:r>
              <a:t/>
            </a:r>
            <a:endParaRPr sz="1700"/>
          </a:p>
        </p:txBody>
      </p:sp>
      <p:pic>
        <p:nvPicPr>
          <p:cNvPr id="128" name="Google Shape;128;p22"/>
          <p:cNvPicPr preferRelativeResize="0"/>
          <p:nvPr/>
        </p:nvPicPr>
        <p:blipFill rotWithShape="1">
          <a:blip r:embed="rId3">
            <a:alphaModFix/>
          </a:blip>
          <a:srcRect b="0" l="0" r="0" t="0"/>
          <a:stretch/>
        </p:blipFill>
        <p:spPr>
          <a:xfrm>
            <a:off x="5224296" y="445021"/>
            <a:ext cx="1530300" cy="1835025"/>
          </a:xfrm>
          <a:prstGeom prst="rect">
            <a:avLst/>
          </a:prstGeom>
          <a:noFill/>
          <a:ln>
            <a:noFill/>
          </a:ln>
        </p:spPr>
      </p:pic>
      <p:pic>
        <p:nvPicPr>
          <p:cNvPr id="129" name="Google Shape;129;p22"/>
          <p:cNvPicPr preferRelativeResize="0"/>
          <p:nvPr/>
        </p:nvPicPr>
        <p:blipFill rotWithShape="1">
          <a:blip r:embed="rId4">
            <a:alphaModFix/>
          </a:blip>
          <a:srcRect b="0" l="0" r="0" t="0"/>
          <a:stretch/>
        </p:blipFill>
        <p:spPr>
          <a:xfrm>
            <a:off x="6029825" y="2808550"/>
            <a:ext cx="2729125" cy="192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Computer Components</a:t>
            </a:r>
            <a:endParaRPr/>
          </a:p>
        </p:txBody>
      </p:sp>
      <p:sp>
        <p:nvSpPr>
          <p:cNvPr id="135" name="Google Shape;135;p23"/>
          <p:cNvSpPr txBox="1"/>
          <p:nvPr>
            <p:ph idx="1" type="body"/>
          </p:nvPr>
        </p:nvSpPr>
        <p:spPr>
          <a:xfrm>
            <a:off x="311700" y="1228675"/>
            <a:ext cx="4260300" cy="3772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700"/>
              <a:t>RAM (Random Access Memory): Your systems short term memory. It's the memory that the CPU uses to store data that is actively being used or processed.</a:t>
            </a:r>
            <a:endParaRPr sz="1700"/>
          </a:p>
          <a:p>
            <a:pPr indent="0" lvl="0" marL="0" rtl="0" algn="l">
              <a:lnSpc>
                <a:spcPct val="95000"/>
              </a:lnSpc>
              <a:spcBef>
                <a:spcPts val="1200"/>
              </a:spcBef>
              <a:spcAft>
                <a:spcPts val="0"/>
              </a:spcAft>
              <a:buSzPts val="1018"/>
              <a:buNone/>
            </a:pPr>
            <a:r>
              <a:rPr lang="en" sz="1700"/>
              <a:t>Storage Devices: There are several types, including Hard Disk Drives that store data on spinning disks and Solid State Drives that use flash memory for faster data access.</a:t>
            </a:r>
            <a:endParaRPr sz="1700"/>
          </a:p>
          <a:p>
            <a:pPr indent="0" lvl="0" marL="0" rtl="0" algn="l">
              <a:lnSpc>
                <a:spcPct val="95000"/>
              </a:lnSpc>
              <a:spcBef>
                <a:spcPts val="1200"/>
              </a:spcBef>
              <a:spcAft>
                <a:spcPts val="0"/>
              </a:spcAft>
              <a:buSzPts val="1018"/>
              <a:buNone/>
            </a:pPr>
            <a:r>
              <a:rPr lang="en" sz="1700"/>
              <a:t>GPU: Used for rendering images, videos and animations, it is necessary for gaming, graphic design, and video editing.  </a:t>
            </a:r>
            <a:endParaRPr sz="1700"/>
          </a:p>
          <a:p>
            <a:pPr indent="0" lvl="0" marL="0" rtl="0" algn="l">
              <a:lnSpc>
                <a:spcPct val="95000"/>
              </a:lnSpc>
              <a:spcBef>
                <a:spcPts val="1200"/>
              </a:spcBef>
              <a:spcAft>
                <a:spcPts val="0"/>
              </a:spcAft>
              <a:buSzPts val="1018"/>
              <a:buNone/>
            </a:pPr>
            <a:r>
              <a:t/>
            </a:r>
            <a:endParaRPr sz="1700"/>
          </a:p>
          <a:p>
            <a:pPr indent="0" lvl="0" marL="0" rtl="0" algn="l">
              <a:lnSpc>
                <a:spcPct val="95000"/>
              </a:lnSpc>
              <a:spcBef>
                <a:spcPts val="1200"/>
              </a:spcBef>
              <a:spcAft>
                <a:spcPts val="1200"/>
              </a:spcAft>
              <a:buSzPts val="1018"/>
              <a:buNone/>
            </a:pPr>
            <a:r>
              <a:t/>
            </a:r>
            <a:endParaRPr sz="1700"/>
          </a:p>
        </p:txBody>
      </p:sp>
      <p:pic>
        <p:nvPicPr>
          <p:cNvPr id="136" name="Google Shape;136;p23"/>
          <p:cNvPicPr preferRelativeResize="0"/>
          <p:nvPr/>
        </p:nvPicPr>
        <p:blipFill rotWithShape="1">
          <a:blip r:embed="rId3">
            <a:alphaModFix/>
          </a:blip>
          <a:srcRect b="0" l="0" r="0" t="0"/>
          <a:stretch/>
        </p:blipFill>
        <p:spPr>
          <a:xfrm>
            <a:off x="5063576" y="933375"/>
            <a:ext cx="3111575" cy="1140500"/>
          </a:xfrm>
          <a:prstGeom prst="rect">
            <a:avLst/>
          </a:prstGeom>
          <a:noFill/>
          <a:ln>
            <a:noFill/>
          </a:ln>
        </p:spPr>
      </p:pic>
      <p:pic>
        <p:nvPicPr>
          <p:cNvPr id="137" name="Google Shape;137;p23"/>
          <p:cNvPicPr preferRelativeResize="0"/>
          <p:nvPr/>
        </p:nvPicPr>
        <p:blipFill rotWithShape="1">
          <a:blip r:embed="rId4">
            <a:alphaModFix/>
          </a:blip>
          <a:srcRect b="0" l="0" r="0" t="0"/>
          <a:stretch/>
        </p:blipFill>
        <p:spPr>
          <a:xfrm>
            <a:off x="5590628" y="2121680"/>
            <a:ext cx="1930710" cy="1468313"/>
          </a:xfrm>
          <a:prstGeom prst="rect">
            <a:avLst/>
          </a:prstGeom>
          <a:noFill/>
          <a:ln>
            <a:noFill/>
          </a:ln>
        </p:spPr>
      </p:pic>
      <p:pic>
        <p:nvPicPr>
          <p:cNvPr id="138" name="Google Shape;138;p23"/>
          <p:cNvPicPr preferRelativeResize="0"/>
          <p:nvPr/>
        </p:nvPicPr>
        <p:blipFill rotWithShape="1">
          <a:blip r:embed="rId5">
            <a:alphaModFix/>
          </a:blip>
          <a:srcRect b="0" l="0" r="0" t="0"/>
          <a:stretch/>
        </p:blipFill>
        <p:spPr>
          <a:xfrm>
            <a:off x="5599969" y="3637800"/>
            <a:ext cx="2038793" cy="112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Intel Processors leading to MS-DOS </a:t>
            </a:r>
            <a:endParaRPr/>
          </a:p>
        </p:txBody>
      </p:sp>
      <p:sp>
        <p:nvSpPr>
          <p:cNvPr id="144" name="Google Shape;144;p24"/>
          <p:cNvSpPr txBox="1"/>
          <p:nvPr>
            <p:ph idx="1" type="body"/>
          </p:nvPr>
        </p:nvSpPr>
        <p:spPr>
          <a:xfrm>
            <a:off x="311700" y="1152475"/>
            <a:ext cx="4260300" cy="3801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a:t>Intel 4004 (1971): First to put an entire CPU on one chip and the first commercially available microprocessor. It was a 4-bit central processing unit (CPU) and was not specifically designed for personal computers but rather for calculators and similar devices.</a:t>
            </a:r>
            <a:endParaRPr/>
          </a:p>
          <a:p>
            <a:pPr indent="0" lvl="0" marL="0" rtl="0" algn="l">
              <a:lnSpc>
                <a:spcPct val="115000"/>
              </a:lnSpc>
              <a:spcBef>
                <a:spcPts val="1200"/>
              </a:spcBef>
              <a:spcAft>
                <a:spcPts val="0"/>
              </a:spcAft>
              <a:buSzPts val="1800"/>
              <a:buNone/>
            </a:pPr>
            <a:r>
              <a:rPr lang="en"/>
              <a:t>Intel 8008 (1972): An 8-bit microprocessor, an improvement over the 4004. It found its way into early computers and terminal systems.</a:t>
            </a:r>
            <a:endParaRPr/>
          </a:p>
          <a:p>
            <a:pPr indent="0" lvl="0" marL="0" rtl="0" algn="l">
              <a:lnSpc>
                <a:spcPct val="115000"/>
              </a:lnSpc>
              <a:spcBef>
                <a:spcPts val="1200"/>
              </a:spcBef>
              <a:spcAft>
                <a:spcPts val="1200"/>
              </a:spcAft>
              <a:buSzPts val="1800"/>
              <a:buNone/>
            </a:pPr>
            <a:r>
              <a:t/>
            </a:r>
            <a:endParaRPr/>
          </a:p>
        </p:txBody>
      </p:sp>
      <p:pic>
        <p:nvPicPr>
          <p:cNvPr id="145" name="Google Shape;145;p24"/>
          <p:cNvPicPr preferRelativeResize="0"/>
          <p:nvPr/>
        </p:nvPicPr>
        <p:blipFill rotWithShape="1">
          <a:blip r:embed="rId3">
            <a:alphaModFix/>
          </a:blip>
          <a:srcRect b="0" l="0" r="0" t="0"/>
          <a:stretch/>
        </p:blipFill>
        <p:spPr>
          <a:xfrm>
            <a:off x="4969150" y="1152475"/>
            <a:ext cx="2132050" cy="1518375"/>
          </a:xfrm>
          <a:prstGeom prst="rect">
            <a:avLst/>
          </a:prstGeom>
          <a:noFill/>
          <a:ln>
            <a:noFill/>
          </a:ln>
        </p:spPr>
      </p:pic>
      <p:pic>
        <p:nvPicPr>
          <p:cNvPr id="146" name="Google Shape;146;p24"/>
          <p:cNvPicPr preferRelativeResize="0"/>
          <p:nvPr/>
        </p:nvPicPr>
        <p:blipFill rotWithShape="1">
          <a:blip r:embed="rId4">
            <a:alphaModFix/>
          </a:blip>
          <a:srcRect b="0" l="0" r="0" t="0"/>
          <a:stretch/>
        </p:blipFill>
        <p:spPr>
          <a:xfrm>
            <a:off x="5957175" y="2994725"/>
            <a:ext cx="2673000" cy="169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Intel Processors leading to MS-DOS </a:t>
            </a:r>
            <a:endParaRPr/>
          </a:p>
        </p:txBody>
      </p:sp>
      <p:sp>
        <p:nvSpPr>
          <p:cNvPr id="152" name="Google Shape;152;p25"/>
          <p:cNvSpPr txBox="1"/>
          <p:nvPr>
            <p:ph idx="1" type="body"/>
          </p:nvPr>
        </p:nvSpPr>
        <p:spPr>
          <a:xfrm>
            <a:off x="311700" y="1017725"/>
            <a:ext cx="4260300" cy="40383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0"/>
              </a:spcAft>
              <a:buSzPct val="105147"/>
              <a:buNone/>
            </a:pPr>
            <a:r>
              <a:rPr lang="en" sz="2739"/>
              <a:t>Intel 8080 (1974): Another 8-bit microprocessor with a significant advancement. It was widely used in the early days of personal computing and was the processor used in the Altair 8800, one of the first commercially successful personal computers.</a:t>
            </a:r>
            <a:endParaRPr sz="2739"/>
          </a:p>
          <a:p>
            <a:pPr indent="0" lvl="0" marL="0" rtl="0" algn="l">
              <a:lnSpc>
                <a:spcPct val="115000"/>
              </a:lnSpc>
              <a:spcBef>
                <a:spcPts val="1200"/>
              </a:spcBef>
              <a:spcAft>
                <a:spcPts val="0"/>
              </a:spcAft>
              <a:buSzPct val="105147"/>
              <a:buNone/>
            </a:pPr>
            <a:r>
              <a:rPr lang="en" sz="2739"/>
              <a:t>Intel 8086 (1978): The 16-bit microprocessor that laid the skeleton for the x86 architecture. It was the basis for the IBM PC and IBM PC/XT and was the beginning of the x86 family that would dominate personal computing for decades.</a:t>
            </a:r>
            <a:endParaRPr sz="2739"/>
          </a:p>
          <a:p>
            <a:pPr indent="0" lvl="0" marL="0" rtl="0" algn="l">
              <a:lnSpc>
                <a:spcPct val="115000"/>
              </a:lnSpc>
              <a:spcBef>
                <a:spcPts val="1200"/>
              </a:spcBef>
              <a:spcAft>
                <a:spcPts val="1200"/>
              </a:spcAft>
              <a:buSzPct val="159999"/>
              <a:buNone/>
            </a:pPr>
            <a:r>
              <a:t/>
            </a:r>
            <a:endParaRPr/>
          </a:p>
        </p:txBody>
      </p:sp>
      <p:pic>
        <p:nvPicPr>
          <p:cNvPr id="153" name="Google Shape;153;p25"/>
          <p:cNvPicPr preferRelativeResize="0"/>
          <p:nvPr/>
        </p:nvPicPr>
        <p:blipFill rotWithShape="1">
          <a:blip r:embed="rId3">
            <a:alphaModFix/>
          </a:blip>
          <a:srcRect b="0" l="0" r="0" t="0"/>
          <a:stretch/>
        </p:blipFill>
        <p:spPr>
          <a:xfrm>
            <a:off x="4506800" y="1380300"/>
            <a:ext cx="4390900" cy="1232775"/>
          </a:xfrm>
          <a:prstGeom prst="rect">
            <a:avLst/>
          </a:prstGeom>
          <a:noFill/>
          <a:ln>
            <a:noFill/>
          </a:ln>
        </p:spPr>
      </p:pic>
      <p:pic>
        <p:nvPicPr>
          <p:cNvPr id="154" name="Google Shape;154;p25"/>
          <p:cNvPicPr preferRelativeResize="0"/>
          <p:nvPr/>
        </p:nvPicPr>
        <p:blipFill rotWithShape="1">
          <a:blip r:embed="rId4">
            <a:alphaModFix/>
          </a:blip>
          <a:srcRect b="0" l="0" r="0" t="0"/>
          <a:stretch/>
        </p:blipFill>
        <p:spPr>
          <a:xfrm>
            <a:off x="5303200" y="3036675"/>
            <a:ext cx="2649850" cy="1747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Intel Processors leading to MS-DOS </a:t>
            </a:r>
            <a:endParaRPr/>
          </a:p>
        </p:txBody>
      </p:sp>
      <p:sp>
        <p:nvSpPr>
          <p:cNvPr id="160" name="Google Shape;160;p26"/>
          <p:cNvSpPr txBox="1"/>
          <p:nvPr>
            <p:ph idx="1" type="body"/>
          </p:nvPr>
        </p:nvSpPr>
        <p:spPr>
          <a:xfrm>
            <a:off x="311700" y="1017725"/>
            <a:ext cx="4260300" cy="4038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Intel 8088 (1979): A version of the 8086, it was used in the original IBM PC. It was an 8-bit version of the 8086 and was chosen for cost reasons at the time.</a:t>
            </a:r>
            <a:endParaRPr/>
          </a:p>
          <a:p>
            <a:pPr indent="0" lvl="0" marL="0" rtl="0" algn="l">
              <a:lnSpc>
                <a:spcPct val="115000"/>
              </a:lnSpc>
              <a:spcBef>
                <a:spcPts val="1200"/>
              </a:spcBef>
              <a:spcAft>
                <a:spcPts val="0"/>
              </a:spcAft>
              <a:buSzPts val="1800"/>
              <a:buNone/>
            </a:pPr>
            <a:r>
              <a:rPr lang="en"/>
              <a:t>All of these processors laid the groundwork for the development of personal computing and were foundational in the architecture and compatibility that would be crucial for the operating systems, like MS-DOS, to run effectively on these machines. </a:t>
            </a:r>
            <a:endParaRPr/>
          </a:p>
          <a:p>
            <a:pPr indent="0" lvl="0" marL="0" rtl="0" algn="l">
              <a:lnSpc>
                <a:spcPct val="115000"/>
              </a:lnSpc>
              <a:spcBef>
                <a:spcPts val="1200"/>
              </a:spcBef>
              <a:spcAft>
                <a:spcPts val="1200"/>
              </a:spcAft>
              <a:buSzPts val="1800"/>
              <a:buNone/>
            </a:pPr>
            <a:r>
              <a:t/>
            </a:r>
            <a:endParaRPr/>
          </a:p>
        </p:txBody>
      </p:sp>
      <p:sp>
        <p:nvSpPr>
          <p:cNvPr id="161" name="Google Shape;161;p26"/>
          <p:cNvSpPr txBox="1"/>
          <p:nvPr/>
        </p:nvSpPr>
        <p:spPr>
          <a:xfrm>
            <a:off x="5040525" y="2295475"/>
            <a:ext cx="3482400" cy="17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3"/>
                </a:solidFill>
                <a:latin typeface="Average"/>
                <a:ea typeface="Average"/>
                <a:cs typeface="Average"/>
                <a:sym typeface="Average"/>
              </a:rPr>
              <a:t>Microprocessors impacted society because it led to the decrease in size of computers, making them more accessible and affordable.</a:t>
            </a:r>
            <a:endParaRPr b="0" i="0" sz="1800" u="none" cap="none" strike="noStrike">
              <a:solidFill>
                <a:schemeClr val="accent3"/>
              </a:solidFill>
              <a:latin typeface="Average"/>
              <a:ea typeface="Average"/>
              <a:cs typeface="Average"/>
              <a:sym typeface="Average"/>
            </a:endParaRPr>
          </a:p>
        </p:txBody>
      </p:sp>
      <p:pic>
        <p:nvPicPr>
          <p:cNvPr id="162" name="Google Shape;162;p26"/>
          <p:cNvPicPr preferRelativeResize="0"/>
          <p:nvPr/>
        </p:nvPicPr>
        <p:blipFill rotWithShape="1">
          <a:blip r:embed="rId3">
            <a:alphaModFix/>
          </a:blip>
          <a:srcRect b="0" l="0" r="0" t="0"/>
          <a:stretch/>
        </p:blipFill>
        <p:spPr>
          <a:xfrm>
            <a:off x="5019887" y="1044462"/>
            <a:ext cx="3523675" cy="122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Microsoft</a:t>
            </a:r>
            <a:endParaRPr/>
          </a:p>
        </p:txBody>
      </p:sp>
      <p:sp>
        <p:nvSpPr>
          <p:cNvPr id="168" name="Google Shape;168;p27"/>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a:t>Microsoft has had a huge impact in shaping the history of operating systems and personal computing. It was founded in 1975 by Bill Gates and Paul Allen and they started off creating programming languages and operating systems. They had a deal with IBM to create them an operating system for their new PC’s. They purchased an operating system from seattle computer products and rebranded it as MS-DOS in 1981.</a:t>
            </a:r>
            <a:endParaRPr/>
          </a:p>
        </p:txBody>
      </p:sp>
      <p:pic>
        <p:nvPicPr>
          <p:cNvPr id="169" name="Google Shape;169;p27"/>
          <p:cNvPicPr preferRelativeResize="0"/>
          <p:nvPr/>
        </p:nvPicPr>
        <p:blipFill rotWithShape="1">
          <a:blip r:embed="rId3">
            <a:alphaModFix/>
          </a:blip>
          <a:srcRect b="0" l="0" r="0" t="0"/>
          <a:stretch/>
        </p:blipFill>
        <p:spPr>
          <a:xfrm>
            <a:off x="4787000" y="499475"/>
            <a:ext cx="3669250" cy="414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IBM PC’s</a:t>
            </a:r>
            <a:endParaRPr/>
          </a:p>
        </p:txBody>
      </p:sp>
      <p:sp>
        <p:nvSpPr>
          <p:cNvPr id="175" name="Google Shape;175;p28"/>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a:t>IBM PC’s were released in 1981, and worked with microsoft to develop the DOS operating system and were powered by intel's 8088 processor. What made it particularly significant was its open architecture, which allowed third-party developers to create hardware and software for it. Their design and open standards heavily influenced the growth of the computer industry. This set the standard for what we have come to know today in the newer operating systems today. </a:t>
            </a:r>
            <a:endParaRPr/>
          </a:p>
        </p:txBody>
      </p:sp>
      <p:pic>
        <p:nvPicPr>
          <p:cNvPr id="176" name="Google Shape;176;p28"/>
          <p:cNvPicPr preferRelativeResize="0"/>
          <p:nvPr/>
        </p:nvPicPr>
        <p:blipFill rotWithShape="1">
          <a:blip r:embed="rId3">
            <a:alphaModFix/>
          </a:blip>
          <a:srcRect b="0" l="0" r="0" t="0"/>
          <a:stretch/>
        </p:blipFill>
        <p:spPr>
          <a:xfrm>
            <a:off x="5025100" y="661263"/>
            <a:ext cx="3516234"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MS-DOS (Disk Operating System) - First operating system</a:t>
            </a:r>
            <a:endParaRPr/>
          </a:p>
        </p:txBody>
      </p:sp>
      <p:sp>
        <p:nvSpPr>
          <p:cNvPr id="182" name="Google Shape;182;p29"/>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1200"/>
              </a:spcAft>
              <a:buSzPct val="108108"/>
              <a:buNone/>
            </a:pPr>
            <a:r>
              <a:rPr lang="en"/>
              <a:t>MS-DOS was a command-line-based operating system developed by Microsoft and was one of the first widely used operating systems for IBM-compatible personal computers in the 1980s. It served as a platform for early personal computers. It had no graphical interface and had very limited multitasking combabilities. It required users to manually manage system resources and wasn't very user-friendly and had limited functionality. It impacted society because its simplicity and capability with IBM led to having a rapid growth in PC’s. People started to use computers on a daily basis.</a:t>
            </a:r>
            <a:endParaRPr/>
          </a:p>
        </p:txBody>
      </p:sp>
      <p:pic>
        <p:nvPicPr>
          <p:cNvPr id="183" name="Google Shape;183;p29"/>
          <p:cNvPicPr preferRelativeResize="0"/>
          <p:nvPr/>
        </p:nvPicPr>
        <p:blipFill rotWithShape="1">
          <a:blip r:embed="rId3">
            <a:alphaModFix/>
          </a:blip>
          <a:srcRect b="0" l="0" r="0" t="0"/>
          <a:stretch/>
        </p:blipFill>
        <p:spPr>
          <a:xfrm>
            <a:off x="4852925" y="1290063"/>
            <a:ext cx="4034301" cy="256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Windows 1.0-3.1</a:t>
            </a:r>
            <a:endParaRPr/>
          </a:p>
        </p:txBody>
      </p:sp>
      <p:sp>
        <p:nvSpPr>
          <p:cNvPr id="189" name="Google Shape;189;p30"/>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a:t>In 1985, microsoft released windows 1.0 to compete against the very popular macintosh. This OS brought GUI and macintosh features over to DOS compatible computers. However, it wasn’t very successful due to its primitive GUI and lack of multitasking. Windows 3.1 launched in the early 90’s and had a significant improvement offering better multitasking and a more intuitive GUI. It became very popular and laid the groundwork for following versions.</a:t>
            </a:r>
            <a:endParaRPr/>
          </a:p>
        </p:txBody>
      </p:sp>
      <p:pic>
        <p:nvPicPr>
          <p:cNvPr id="190" name="Google Shape;190;p30"/>
          <p:cNvPicPr preferRelativeResize="0"/>
          <p:nvPr/>
        </p:nvPicPr>
        <p:blipFill rotWithShape="1">
          <a:blip r:embed="rId3">
            <a:alphaModFix/>
          </a:blip>
          <a:srcRect b="0" l="0" r="0" t="0"/>
          <a:stretch/>
        </p:blipFill>
        <p:spPr>
          <a:xfrm>
            <a:off x="4976925" y="1505963"/>
            <a:ext cx="3855375" cy="213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Apple - Macintosh</a:t>
            </a:r>
            <a:endParaRPr/>
          </a:p>
        </p:txBody>
      </p:sp>
      <p:sp>
        <p:nvSpPr>
          <p:cNvPr id="196" name="Google Shape;196;p31"/>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1200"/>
              </a:spcAft>
              <a:buSzPct val="108108"/>
              <a:buNone/>
            </a:pPr>
            <a:r>
              <a:rPr lang="en"/>
              <a:t>Apple was founded in 1976 by Steve Jobs, Steve Wozniac and Ronald Wayne. In 1984, during the superbowl apple, released the macintosh. It was the first successful operating system that had a graphical user interface which allowed users to interact with the computer through various mouse buttons, pull down menus and other on screen images instead of a command line. It had more advanced hardware than the IBM and by the end of the decade it allowed users to even multitask. It impacted society by the concept of mouse-driven navigation and visual elements, setting a standard for future operating systems like Windows.</a:t>
            </a:r>
            <a:endParaRPr/>
          </a:p>
        </p:txBody>
      </p:sp>
      <p:pic>
        <p:nvPicPr>
          <p:cNvPr id="197" name="Google Shape;197;p31"/>
          <p:cNvPicPr preferRelativeResize="0"/>
          <p:nvPr/>
        </p:nvPicPr>
        <p:blipFill rotWithShape="1">
          <a:blip r:embed="rId3">
            <a:alphaModFix/>
          </a:blip>
          <a:srcRect b="0" l="0" r="0" t="0"/>
          <a:stretch/>
        </p:blipFill>
        <p:spPr>
          <a:xfrm>
            <a:off x="5039625" y="1017725"/>
            <a:ext cx="3576255"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Early Computing - Alan Turing (1912 - 1954)</a:t>
            </a:r>
            <a:endParaRPr/>
          </a:p>
        </p:txBody>
      </p:sp>
      <p:sp>
        <p:nvSpPr>
          <p:cNvPr id="66" name="Google Shape;66;p14"/>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a:t>He invented the turing machine which was a device that could manipulate symbols on a strip of tape according to a table of rules, it was essential in the development of modern computers. His theoretical work helped structure the understanding of computation, algorithms, and the primary principles that support operating systems. He provided the relative basis for the development of early computing systems, which in turn led to the creation of operating systems.</a:t>
            </a:r>
            <a:endParaRPr/>
          </a:p>
        </p:txBody>
      </p:sp>
      <p:pic>
        <p:nvPicPr>
          <p:cNvPr id="67" name="Google Shape;67;p14"/>
          <p:cNvPicPr preferRelativeResize="0"/>
          <p:nvPr/>
        </p:nvPicPr>
        <p:blipFill rotWithShape="1">
          <a:blip r:embed="rId3">
            <a:alphaModFix/>
          </a:blip>
          <a:srcRect b="0" l="0" r="0" t="0"/>
          <a:stretch/>
        </p:blipFill>
        <p:spPr>
          <a:xfrm>
            <a:off x="5785400" y="1232788"/>
            <a:ext cx="2590975" cy="349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Computer Policies on Environment </a:t>
            </a:r>
            <a:endParaRPr/>
          </a:p>
        </p:txBody>
      </p:sp>
      <p:sp>
        <p:nvSpPr>
          <p:cNvPr id="203" name="Google Shape;203;p32"/>
          <p:cNvSpPr txBox="1"/>
          <p:nvPr>
            <p:ph idx="1" type="body"/>
          </p:nvPr>
        </p:nvSpPr>
        <p:spPr>
          <a:xfrm>
            <a:off x="311700" y="1000075"/>
            <a:ext cx="4860900" cy="38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500"/>
              <a:t>Energy efficient settings: Set computer into energy saving modes such as sleep or hibernate and to remember to turn it off when after hours to save energy.</a:t>
            </a:r>
            <a:endParaRPr sz="1500"/>
          </a:p>
          <a:p>
            <a:pPr indent="0" lvl="0" marL="0" rtl="0" algn="l">
              <a:lnSpc>
                <a:spcPct val="115000"/>
              </a:lnSpc>
              <a:spcBef>
                <a:spcPts val="1200"/>
              </a:spcBef>
              <a:spcAft>
                <a:spcPts val="0"/>
              </a:spcAft>
              <a:buSzPts val="1800"/>
              <a:buNone/>
            </a:pPr>
            <a:r>
              <a:rPr lang="en" sz="1500"/>
              <a:t>Electronic recycling programs: certified recycling facilities to ensure that all old hardware and components are recycled correctly to minimize e waste.</a:t>
            </a:r>
            <a:endParaRPr sz="1500"/>
          </a:p>
          <a:p>
            <a:pPr indent="0" lvl="0" marL="0" rtl="0" algn="l">
              <a:lnSpc>
                <a:spcPct val="115000"/>
              </a:lnSpc>
              <a:spcBef>
                <a:spcPts val="1200"/>
              </a:spcBef>
              <a:spcAft>
                <a:spcPts val="0"/>
              </a:spcAft>
              <a:buSzPts val="1800"/>
              <a:buNone/>
            </a:pPr>
            <a:r>
              <a:rPr lang="en" sz="1500"/>
              <a:t>Data Center Efficiency: Policies may target data centers, aiming to improve their energy efficiency.</a:t>
            </a:r>
            <a:endParaRPr sz="1500"/>
          </a:p>
          <a:p>
            <a:pPr indent="0" lvl="0" marL="0" rtl="0" algn="l">
              <a:lnSpc>
                <a:spcPct val="115000"/>
              </a:lnSpc>
              <a:spcBef>
                <a:spcPts val="1200"/>
              </a:spcBef>
              <a:spcAft>
                <a:spcPts val="1200"/>
              </a:spcAft>
              <a:buSzPts val="1800"/>
              <a:buNone/>
            </a:pPr>
            <a:r>
              <a:rPr lang="en" sz="1500"/>
              <a:t>Telecommuting and Remote Work: Encouraging telecommuting and remote work policies reduces the need for commuting, thereby decreasing carbon emissions.</a:t>
            </a:r>
            <a:endParaRPr sz="1500"/>
          </a:p>
        </p:txBody>
      </p:sp>
      <p:pic>
        <p:nvPicPr>
          <p:cNvPr id="204" name="Google Shape;204;p32"/>
          <p:cNvPicPr preferRelativeResize="0"/>
          <p:nvPr/>
        </p:nvPicPr>
        <p:blipFill rotWithShape="1">
          <a:blip r:embed="rId3">
            <a:alphaModFix/>
          </a:blip>
          <a:srcRect b="0" l="0" r="0" t="0"/>
          <a:stretch/>
        </p:blipFill>
        <p:spPr>
          <a:xfrm>
            <a:off x="5306950" y="1022938"/>
            <a:ext cx="3525348"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Postsecondary Education - Computers</a:t>
            </a:r>
            <a:endParaRPr/>
          </a:p>
        </p:txBody>
      </p:sp>
      <p:sp>
        <p:nvSpPr>
          <p:cNvPr id="210" name="Google Shape;210;p33"/>
          <p:cNvSpPr txBox="1"/>
          <p:nvPr>
            <p:ph idx="1" type="body"/>
          </p:nvPr>
        </p:nvSpPr>
        <p:spPr>
          <a:xfrm>
            <a:off x="311700" y="1152475"/>
            <a:ext cx="4737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Postsecondary education related to computers typically involves a range of academic paths, from certificates and associate degrees to bachelors, masters, and doctoral degrees. These programs often cover computer science, information technology, computer engineering, software development, cybersecurity, data science, web developer, game designer, computer network architect and so much more!</a:t>
            </a:r>
            <a:endParaRPr/>
          </a:p>
        </p:txBody>
      </p:sp>
      <p:pic>
        <p:nvPicPr>
          <p:cNvPr id="211" name="Google Shape;211;p33"/>
          <p:cNvPicPr preferRelativeResize="0"/>
          <p:nvPr/>
        </p:nvPicPr>
        <p:blipFill rotWithShape="1">
          <a:blip r:embed="rId3">
            <a:alphaModFix/>
          </a:blip>
          <a:srcRect b="0" l="0" r="0" t="0"/>
          <a:stretch/>
        </p:blipFill>
        <p:spPr>
          <a:xfrm>
            <a:off x="5486995" y="1152475"/>
            <a:ext cx="3027504"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Emerging Areas in Computer Science</a:t>
            </a:r>
            <a:endParaRPr/>
          </a:p>
        </p:txBody>
      </p:sp>
      <p:sp>
        <p:nvSpPr>
          <p:cNvPr id="217" name="Google Shape;217;p34"/>
          <p:cNvSpPr txBox="1"/>
          <p:nvPr>
            <p:ph idx="1" type="body"/>
          </p:nvPr>
        </p:nvSpPr>
        <p:spPr>
          <a:xfrm>
            <a:off x="311700" y="1152475"/>
            <a:ext cx="4642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Quantum Computing: Developing computers based on quantum mechanic principles to test computations at incredibly high speeds.</a:t>
            </a:r>
            <a:endParaRPr/>
          </a:p>
          <a:p>
            <a:pPr indent="0" lvl="0" marL="0" rtl="0" algn="l">
              <a:lnSpc>
                <a:spcPct val="115000"/>
              </a:lnSpc>
              <a:spcBef>
                <a:spcPts val="1200"/>
              </a:spcBef>
              <a:spcAft>
                <a:spcPts val="0"/>
              </a:spcAft>
              <a:buSzPts val="1800"/>
              <a:buNone/>
            </a:pPr>
            <a:r>
              <a:rPr lang="en"/>
              <a:t>Artificial Intelligence: Create computal systems that are intelligent in planning, decision making and other complex tasks.</a:t>
            </a:r>
            <a:endParaRPr/>
          </a:p>
          <a:p>
            <a:pPr indent="0" lvl="0" marL="0" rtl="0" algn="l">
              <a:lnSpc>
                <a:spcPct val="115000"/>
              </a:lnSpc>
              <a:spcBef>
                <a:spcPts val="1200"/>
              </a:spcBef>
              <a:spcAft>
                <a:spcPts val="1200"/>
              </a:spcAft>
              <a:buSzPts val="1800"/>
              <a:buNone/>
            </a:pPr>
            <a:r>
              <a:rPr lang="en"/>
              <a:t>Machine Learning: Enhancing the capabilities and efficiency of machine learning algorithms.</a:t>
            </a:r>
            <a:endParaRPr/>
          </a:p>
        </p:txBody>
      </p:sp>
      <p:pic>
        <p:nvPicPr>
          <p:cNvPr id="218" name="Google Shape;218;p34"/>
          <p:cNvPicPr preferRelativeResize="0"/>
          <p:nvPr/>
        </p:nvPicPr>
        <p:blipFill rotWithShape="1">
          <a:blip r:embed="rId3">
            <a:alphaModFix/>
          </a:blip>
          <a:srcRect b="0" l="0" r="0" t="0"/>
          <a:stretch/>
        </p:blipFill>
        <p:spPr>
          <a:xfrm>
            <a:off x="5121125" y="1017725"/>
            <a:ext cx="3221732"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Emerging Areas in Computer Science</a:t>
            </a:r>
            <a:endParaRPr/>
          </a:p>
        </p:txBody>
      </p:sp>
      <p:sp>
        <p:nvSpPr>
          <p:cNvPr id="224" name="Google Shape;224;p35"/>
          <p:cNvSpPr txBox="1"/>
          <p:nvPr>
            <p:ph idx="1" type="body"/>
          </p:nvPr>
        </p:nvSpPr>
        <p:spPr>
          <a:xfrm>
            <a:off x="311700" y="1152475"/>
            <a:ext cx="4642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Cybersecurity: Protect digital systems, networks, and data from malicious attacks and threats.</a:t>
            </a:r>
            <a:endParaRPr/>
          </a:p>
          <a:p>
            <a:pPr indent="0" lvl="0" marL="0" rtl="0" algn="l">
              <a:lnSpc>
                <a:spcPct val="115000"/>
              </a:lnSpc>
              <a:spcBef>
                <a:spcPts val="1200"/>
              </a:spcBef>
              <a:spcAft>
                <a:spcPts val="0"/>
              </a:spcAft>
              <a:buSzPts val="1800"/>
              <a:buNone/>
            </a:pPr>
            <a:r>
              <a:rPr lang="en"/>
              <a:t>Biocomputing: Using computational methods to understand biological systems and solve biological problems.</a:t>
            </a:r>
            <a:endParaRPr/>
          </a:p>
          <a:p>
            <a:pPr indent="0" lvl="0" marL="0" rtl="0" algn="l">
              <a:lnSpc>
                <a:spcPct val="115000"/>
              </a:lnSpc>
              <a:spcBef>
                <a:spcPts val="1200"/>
              </a:spcBef>
              <a:spcAft>
                <a:spcPts val="1200"/>
              </a:spcAft>
              <a:buSzPts val="1800"/>
              <a:buNone/>
            </a:pPr>
            <a:r>
              <a:rPr lang="en"/>
              <a:t>Robotics: Developing machines capable of performing tasks autonomously and interacting with the environment.</a:t>
            </a:r>
            <a:endParaRPr/>
          </a:p>
        </p:txBody>
      </p:sp>
      <p:pic>
        <p:nvPicPr>
          <p:cNvPr id="225" name="Google Shape;225;p35"/>
          <p:cNvPicPr preferRelativeResize="0"/>
          <p:nvPr/>
        </p:nvPicPr>
        <p:blipFill rotWithShape="1">
          <a:blip r:embed="rId3">
            <a:alphaModFix/>
          </a:blip>
          <a:srcRect b="0" l="0" r="0" t="0"/>
          <a:stretch/>
        </p:blipFill>
        <p:spPr>
          <a:xfrm>
            <a:off x="5137250" y="2963150"/>
            <a:ext cx="2917175" cy="1663000"/>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a:off x="5880650" y="931125"/>
            <a:ext cx="2951661" cy="1640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p:txBody>
      </p:sp>
      <p:sp>
        <p:nvSpPr>
          <p:cNvPr id="232" name="Google Shape;232;p36"/>
          <p:cNvSpPr txBox="1"/>
          <p:nvPr>
            <p:ph idx="1" type="body"/>
          </p:nvPr>
        </p:nvSpPr>
        <p:spPr>
          <a:xfrm>
            <a:off x="311700" y="1152475"/>
            <a:ext cx="4260300" cy="3808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200"/>
              </a:spcAft>
              <a:buSzPct val="108108"/>
              <a:buNone/>
            </a:pPr>
            <a:r>
              <a:rPr lang="en"/>
              <a:t>These developments significantly impacted society by presenting computing, making it more accessible and user-friendly. They transformed computers from complex machines used by experts to tools accessible to the general public, fueling the digital revolution that continues to shape our world today. We need these operating systems on a daily basic to perform our daily tasks like gaming, work, education and communication and it is all thanks to the work and all the inventions of companies and our early day pioneers. </a:t>
            </a:r>
            <a:endParaRPr/>
          </a:p>
        </p:txBody>
      </p:sp>
      <p:sp>
        <p:nvSpPr>
          <p:cNvPr id="233" name="Google Shape;233;p36"/>
          <p:cNvSpPr txBox="1"/>
          <p:nvPr/>
        </p:nvSpPr>
        <p:spPr>
          <a:xfrm>
            <a:off x="4985925" y="244025"/>
            <a:ext cx="3759300" cy="7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3"/>
                </a:solidFill>
                <a:latin typeface="Average"/>
                <a:ea typeface="Average"/>
                <a:cs typeface="Average"/>
                <a:sym typeface="Average"/>
              </a:rPr>
              <a:t>We see OS’s everyday from anywhere from the computer to even our smartphones</a:t>
            </a:r>
            <a:endParaRPr b="0" i="0" sz="1800" u="none" cap="none" strike="noStrike">
              <a:solidFill>
                <a:schemeClr val="accent3"/>
              </a:solidFill>
              <a:latin typeface="Average"/>
              <a:ea typeface="Average"/>
              <a:cs typeface="Average"/>
              <a:sym typeface="Average"/>
            </a:endParaRPr>
          </a:p>
        </p:txBody>
      </p:sp>
      <p:pic>
        <p:nvPicPr>
          <p:cNvPr id="234" name="Google Shape;234;p36"/>
          <p:cNvPicPr preferRelativeResize="0"/>
          <p:nvPr/>
        </p:nvPicPr>
        <p:blipFill rotWithShape="1">
          <a:blip r:embed="rId3">
            <a:alphaModFix/>
          </a:blip>
          <a:srcRect b="0" l="0" r="0" t="0"/>
          <a:stretch/>
        </p:blipFill>
        <p:spPr>
          <a:xfrm>
            <a:off x="4925550" y="1614451"/>
            <a:ext cx="3942849" cy="222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240" name="Google Shape;240;p37"/>
          <p:cNvSpPr txBox="1"/>
          <p:nvPr>
            <p:ph idx="1" type="body"/>
          </p:nvPr>
        </p:nvSpPr>
        <p:spPr>
          <a:xfrm>
            <a:off x="311700" y="1152475"/>
            <a:ext cx="8520600" cy="368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500" u="sng">
                <a:solidFill>
                  <a:schemeClr val="hlink"/>
                </a:solidFill>
                <a:hlinkClick r:id="rId3"/>
              </a:rPr>
              <a:t>https://en.wikipedia.org/wiki/MS-DOS</a:t>
            </a:r>
            <a:endParaRPr sz="1500"/>
          </a:p>
          <a:p>
            <a:pPr indent="0" lvl="0" marL="0" rtl="0" algn="l">
              <a:lnSpc>
                <a:spcPct val="115000"/>
              </a:lnSpc>
              <a:spcBef>
                <a:spcPts val="1200"/>
              </a:spcBef>
              <a:spcAft>
                <a:spcPts val="0"/>
              </a:spcAft>
              <a:buSzPts val="1800"/>
              <a:buNone/>
            </a:pPr>
            <a:r>
              <a:rPr lang="en" sz="1500" u="sng">
                <a:solidFill>
                  <a:schemeClr val="hlink"/>
                </a:solidFill>
                <a:hlinkClick r:id="rId4"/>
              </a:rPr>
              <a:t>https://www.encyclopedia.com/science/encyclopedias-almanacs-transcripts-and-maps/development-computer-operating-systems</a:t>
            </a:r>
            <a:endParaRPr sz="1500"/>
          </a:p>
          <a:p>
            <a:pPr indent="0" lvl="0" marL="0" rtl="0" algn="l">
              <a:lnSpc>
                <a:spcPct val="115000"/>
              </a:lnSpc>
              <a:spcBef>
                <a:spcPts val="1200"/>
              </a:spcBef>
              <a:spcAft>
                <a:spcPts val="0"/>
              </a:spcAft>
              <a:buSzPts val="1800"/>
              <a:buNone/>
            </a:pPr>
            <a:r>
              <a:rPr lang="en" sz="1500" u="sng">
                <a:solidFill>
                  <a:schemeClr val="hlink"/>
                </a:solidFill>
                <a:hlinkClick r:id="rId5"/>
              </a:rPr>
              <a:t>https://en.wikipedia.org/wiki/Intel_4004</a:t>
            </a:r>
            <a:endParaRPr sz="1500"/>
          </a:p>
          <a:p>
            <a:pPr indent="0" lvl="0" marL="0" rtl="0" algn="l">
              <a:lnSpc>
                <a:spcPct val="115000"/>
              </a:lnSpc>
              <a:spcBef>
                <a:spcPts val="1200"/>
              </a:spcBef>
              <a:spcAft>
                <a:spcPts val="0"/>
              </a:spcAft>
              <a:buSzPts val="1800"/>
              <a:buNone/>
            </a:pPr>
            <a:r>
              <a:rPr lang="en" sz="1500" u="sng">
                <a:solidFill>
                  <a:schemeClr val="hlink"/>
                </a:solidFill>
                <a:hlinkClick r:id="rId6"/>
              </a:rPr>
              <a:t>https://en.wikipedia.org/wiki/IBM_Personal_Computer</a:t>
            </a:r>
            <a:endParaRPr sz="1500"/>
          </a:p>
          <a:p>
            <a:pPr indent="0" lvl="0" marL="0" rtl="0" algn="l">
              <a:lnSpc>
                <a:spcPct val="115000"/>
              </a:lnSpc>
              <a:spcBef>
                <a:spcPts val="1200"/>
              </a:spcBef>
              <a:spcAft>
                <a:spcPts val="0"/>
              </a:spcAft>
              <a:buSzPts val="1800"/>
              <a:buNone/>
            </a:pPr>
            <a:r>
              <a:rPr lang="en" sz="1500" u="sng">
                <a:solidFill>
                  <a:schemeClr val="hlink"/>
                </a:solidFill>
                <a:hlinkClick r:id="rId7"/>
              </a:rPr>
              <a:t>https://en.wikipedia.org/wiki/Mac_(computer)</a:t>
            </a:r>
            <a:endParaRPr sz="1500"/>
          </a:p>
          <a:p>
            <a:pPr indent="0" lvl="0" marL="0" rtl="0" algn="l">
              <a:lnSpc>
                <a:spcPct val="115000"/>
              </a:lnSpc>
              <a:spcBef>
                <a:spcPts val="1200"/>
              </a:spcBef>
              <a:spcAft>
                <a:spcPts val="0"/>
              </a:spcAft>
              <a:buSzPts val="1800"/>
              <a:buNone/>
            </a:pPr>
            <a:r>
              <a:rPr lang="en" sz="1500" u="sng">
                <a:solidFill>
                  <a:schemeClr val="hlink"/>
                </a:solidFill>
                <a:hlinkClick r:id="rId8"/>
              </a:rPr>
              <a:t>https://en.wikipedia.org/wiki/History_of_Microsoft</a:t>
            </a:r>
            <a:endParaRPr sz="1500"/>
          </a:p>
          <a:p>
            <a:pPr indent="0" lvl="0" marL="0" rtl="0" algn="l">
              <a:lnSpc>
                <a:spcPct val="115000"/>
              </a:lnSpc>
              <a:spcBef>
                <a:spcPts val="1200"/>
              </a:spcBef>
              <a:spcAft>
                <a:spcPts val="0"/>
              </a:spcAft>
              <a:buSzPts val="1800"/>
              <a:buNone/>
            </a:pPr>
            <a:r>
              <a:rPr lang="en" sz="1500" u="sng">
                <a:solidFill>
                  <a:schemeClr val="hlink"/>
                </a:solidFill>
                <a:hlinkClick r:id="rId9"/>
              </a:rPr>
              <a:t>https://en.wikipedia.org/wiki/Douglas_Engelbart</a:t>
            </a:r>
            <a:r>
              <a:rPr lang="en" sz="1500"/>
              <a:t> </a:t>
            </a:r>
            <a:endParaRPr sz="1500"/>
          </a:p>
          <a:p>
            <a:pPr indent="0" lvl="0" marL="0" rtl="0" algn="l">
              <a:lnSpc>
                <a:spcPct val="115000"/>
              </a:lnSpc>
              <a:spcBef>
                <a:spcPts val="1200"/>
              </a:spcBef>
              <a:spcAft>
                <a:spcPts val="1200"/>
              </a:spcAft>
              <a:buSzPts val="1800"/>
              <a:buNone/>
            </a:pPr>
            <a:r>
              <a:rPr lang="en" sz="1500" u="sng">
                <a:solidFill>
                  <a:schemeClr val="hlink"/>
                </a:solidFill>
                <a:hlinkClick r:id="rId10"/>
              </a:rPr>
              <a:t>https://en.wikipedia.org/wiki/Grace_Hopper</a:t>
            </a:r>
            <a:r>
              <a:rPr lang="en" sz="1500"/>
              <a:t> </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246" name="Google Shape;246;p38"/>
          <p:cNvSpPr txBox="1"/>
          <p:nvPr>
            <p:ph idx="1" type="body"/>
          </p:nvPr>
        </p:nvSpPr>
        <p:spPr>
          <a:xfrm>
            <a:off x="311700" y="1152475"/>
            <a:ext cx="8520600" cy="3685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20000"/>
              <a:buNone/>
            </a:pPr>
            <a:r>
              <a:rPr lang="en" sz="6000" u="sng">
                <a:solidFill>
                  <a:schemeClr val="hlink"/>
                </a:solidFill>
                <a:hlinkClick r:id="rId3"/>
              </a:rPr>
              <a:t>https://en.wikipedia.org/wiki/Microsoft</a:t>
            </a:r>
            <a:endParaRPr sz="6000"/>
          </a:p>
          <a:p>
            <a:pPr indent="0" lvl="0" marL="0" rtl="0" algn="l">
              <a:lnSpc>
                <a:spcPct val="115000"/>
              </a:lnSpc>
              <a:spcBef>
                <a:spcPts val="1200"/>
              </a:spcBef>
              <a:spcAft>
                <a:spcPts val="0"/>
              </a:spcAft>
              <a:buSzPct val="120000"/>
              <a:buNone/>
            </a:pPr>
            <a:r>
              <a:rPr lang="en" sz="6000" u="sng">
                <a:solidFill>
                  <a:schemeClr val="hlink"/>
                </a:solidFill>
                <a:hlinkClick r:id="rId4"/>
              </a:rPr>
              <a:t>https://www.cnet.com/pictures/microsoft-windows-through-the-years-version-1-0-to-windows-11/6/</a:t>
            </a:r>
            <a:endParaRPr sz="6000"/>
          </a:p>
          <a:p>
            <a:pPr indent="0" lvl="0" marL="0" rtl="0" algn="l">
              <a:lnSpc>
                <a:spcPct val="115000"/>
              </a:lnSpc>
              <a:spcBef>
                <a:spcPts val="1200"/>
              </a:spcBef>
              <a:spcAft>
                <a:spcPts val="0"/>
              </a:spcAft>
              <a:buSzPct val="120000"/>
              <a:buNone/>
            </a:pPr>
            <a:r>
              <a:rPr lang="en" sz="6000" u="sng">
                <a:solidFill>
                  <a:schemeClr val="hlink"/>
                </a:solidFill>
                <a:hlinkClick r:id="rId5"/>
              </a:rPr>
              <a:t>https://www.redhat.com/en/blog/has-operating-system-become-modern-day-utility#:~:text=The%20operating%20system%20helps%20us,time%20components%2C%20and%20device%20drivers</a:t>
            </a:r>
            <a:r>
              <a:rPr lang="en" sz="6000"/>
              <a:t> </a:t>
            </a:r>
            <a:endParaRPr sz="6000"/>
          </a:p>
          <a:p>
            <a:pPr indent="0" lvl="0" marL="0" rtl="0" algn="l">
              <a:lnSpc>
                <a:spcPct val="115000"/>
              </a:lnSpc>
              <a:spcBef>
                <a:spcPts val="1200"/>
              </a:spcBef>
              <a:spcAft>
                <a:spcPts val="0"/>
              </a:spcAft>
              <a:buSzPct val="120000"/>
              <a:buNone/>
            </a:pPr>
            <a:r>
              <a:rPr lang="en" sz="6000" u="sng">
                <a:solidFill>
                  <a:schemeClr val="hlink"/>
                </a:solidFill>
                <a:hlinkClick r:id="rId6"/>
              </a:rPr>
              <a:t>https://en.wikipedia.org/wiki/John_von_Neumann</a:t>
            </a:r>
            <a:endParaRPr sz="6000"/>
          </a:p>
          <a:p>
            <a:pPr indent="0" lvl="0" marL="0" rtl="0" algn="l">
              <a:lnSpc>
                <a:spcPct val="115000"/>
              </a:lnSpc>
              <a:spcBef>
                <a:spcPts val="1200"/>
              </a:spcBef>
              <a:spcAft>
                <a:spcPts val="0"/>
              </a:spcAft>
              <a:buSzPct val="120000"/>
              <a:buNone/>
            </a:pPr>
            <a:r>
              <a:rPr lang="en" sz="6000" u="sng">
                <a:solidFill>
                  <a:schemeClr val="hlink"/>
                </a:solidFill>
                <a:hlinkClick r:id="rId7"/>
              </a:rPr>
              <a:t>https://en.wikipedia.org/wiki/Z3_(computer)</a:t>
            </a:r>
            <a:endParaRPr sz="6000"/>
          </a:p>
          <a:p>
            <a:pPr indent="0" lvl="0" marL="0" rtl="0" algn="l">
              <a:lnSpc>
                <a:spcPct val="115000"/>
              </a:lnSpc>
              <a:spcBef>
                <a:spcPts val="1200"/>
              </a:spcBef>
              <a:spcAft>
                <a:spcPts val="0"/>
              </a:spcAft>
              <a:buSzPct val="120000"/>
              <a:buNone/>
            </a:pPr>
            <a:r>
              <a:rPr lang="en" sz="6000" u="sng">
                <a:solidFill>
                  <a:schemeClr val="hlink"/>
                </a:solidFill>
                <a:hlinkClick r:id="rId8"/>
              </a:rPr>
              <a:t>https://en.wikipedia.org/wiki/Konrad_Zuse</a:t>
            </a:r>
            <a:endParaRPr sz="6000"/>
          </a:p>
          <a:p>
            <a:pPr indent="0" lvl="0" marL="0" rtl="0" algn="l">
              <a:lnSpc>
                <a:spcPct val="115000"/>
              </a:lnSpc>
              <a:spcBef>
                <a:spcPts val="1200"/>
              </a:spcBef>
              <a:spcAft>
                <a:spcPts val="0"/>
              </a:spcAft>
              <a:buSzPct val="120000"/>
              <a:buNone/>
            </a:pPr>
            <a:r>
              <a:rPr lang="en" sz="6000" u="sng">
                <a:solidFill>
                  <a:schemeClr val="hlink"/>
                </a:solidFill>
                <a:hlinkClick r:id="rId9"/>
              </a:rPr>
              <a:t>https://www.historyofinformation.com/detail.php?id=872</a:t>
            </a:r>
            <a:r>
              <a:rPr lang="en" sz="6000"/>
              <a:t> </a:t>
            </a:r>
            <a:endParaRPr sz="6000"/>
          </a:p>
          <a:p>
            <a:pPr indent="0" lvl="0" marL="0" rtl="0" algn="l">
              <a:lnSpc>
                <a:spcPct val="115000"/>
              </a:lnSpc>
              <a:spcBef>
                <a:spcPts val="1200"/>
              </a:spcBef>
              <a:spcAft>
                <a:spcPts val="0"/>
              </a:spcAft>
              <a:buSzPct val="120000"/>
              <a:buNone/>
            </a:pPr>
            <a:r>
              <a:rPr lang="en" sz="6000" u="sng">
                <a:solidFill>
                  <a:schemeClr val="hlink"/>
                </a:solidFill>
                <a:hlinkClick r:id="rId10"/>
              </a:rPr>
              <a:t>https://en.wikipedia.org/wiki/Apple_Inc</a:t>
            </a:r>
            <a:r>
              <a:rPr lang="en" sz="6000"/>
              <a:t>. </a:t>
            </a:r>
            <a:endParaRPr sz="6000"/>
          </a:p>
          <a:p>
            <a:pPr indent="0" lvl="0" marL="0" rtl="0" algn="l">
              <a:lnSpc>
                <a:spcPct val="115000"/>
              </a:lnSpc>
              <a:spcBef>
                <a:spcPts val="1200"/>
              </a:spcBef>
              <a:spcAft>
                <a:spcPts val="0"/>
              </a:spcAft>
              <a:buSzPct val="120000"/>
              <a:buNone/>
            </a:pPr>
            <a:r>
              <a:rPr lang="en" sz="6000" u="sng">
                <a:solidFill>
                  <a:schemeClr val="hlink"/>
                </a:solidFill>
                <a:hlinkClick r:id="rId11"/>
              </a:rPr>
              <a:t>https://edu.gcfglobal.org/en/computerbasics/inside-a-computer/1/</a:t>
            </a:r>
            <a:r>
              <a:rPr lang="en" sz="6000"/>
              <a:t> </a:t>
            </a:r>
            <a:endParaRPr sz="6000"/>
          </a:p>
          <a:p>
            <a:pPr indent="0" lvl="0" marL="0" rtl="0" algn="l">
              <a:lnSpc>
                <a:spcPct val="115000"/>
              </a:lnSpc>
              <a:spcBef>
                <a:spcPts val="1200"/>
              </a:spcBef>
              <a:spcAft>
                <a:spcPts val="0"/>
              </a:spcAft>
              <a:buSzPct val="228571"/>
              <a:buNone/>
            </a:pPr>
            <a:r>
              <a:t/>
            </a:r>
            <a:endParaRPr sz="3150"/>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252" name="Google Shape;252;p39"/>
          <p:cNvSpPr txBox="1"/>
          <p:nvPr>
            <p:ph idx="1" type="body"/>
          </p:nvPr>
        </p:nvSpPr>
        <p:spPr>
          <a:xfrm>
            <a:off x="311700" y="1152475"/>
            <a:ext cx="8520600" cy="3685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sz="1500" u="sng">
                <a:solidFill>
                  <a:schemeClr val="hlink"/>
                </a:solidFill>
                <a:hlinkClick r:id="rId3"/>
              </a:rPr>
              <a:t>https://tecnet.ca/about-us/environmental-stewardship/r</a:t>
            </a:r>
            <a:endParaRPr sz="1500"/>
          </a:p>
          <a:p>
            <a:pPr indent="0" lvl="0" marL="0" rtl="0" algn="l">
              <a:lnSpc>
                <a:spcPct val="115000"/>
              </a:lnSpc>
              <a:spcBef>
                <a:spcPts val="1200"/>
              </a:spcBef>
              <a:spcAft>
                <a:spcPts val="0"/>
              </a:spcAft>
              <a:buSzPts val="1800"/>
              <a:buNone/>
            </a:pPr>
            <a:r>
              <a:rPr lang="en" sz="1500" u="sng">
                <a:solidFill>
                  <a:schemeClr val="hlink"/>
                </a:solidFill>
                <a:hlinkClick r:id="rId4"/>
              </a:rPr>
              <a:t>https://insights2techinfo.com/12-most-emerging-research-areas-in-computer-science-in-2021/</a:t>
            </a:r>
            <a:r>
              <a:rPr lang="en" sz="1500"/>
              <a:t> </a:t>
            </a:r>
            <a:endParaRPr sz="1500"/>
          </a:p>
          <a:p>
            <a:pPr indent="0" lvl="0" marL="0" rtl="0" algn="l">
              <a:lnSpc>
                <a:spcPct val="115000"/>
              </a:lnSpc>
              <a:spcBef>
                <a:spcPts val="1200"/>
              </a:spcBef>
              <a:spcAft>
                <a:spcPts val="0"/>
              </a:spcAft>
              <a:buSzPts val="1800"/>
              <a:buNone/>
            </a:pPr>
            <a:r>
              <a:rPr lang="en" sz="1500" u="sng">
                <a:solidFill>
                  <a:schemeClr val="hlink"/>
                </a:solidFill>
                <a:hlinkClick r:id="rId5"/>
              </a:rPr>
              <a:t>https://www.ontariovirtualschool.ca/post-secondary-pathways-computer-sciences/</a:t>
            </a:r>
            <a:r>
              <a:rPr lang="en" sz="1500"/>
              <a:t>  </a:t>
            </a:r>
            <a:endParaRPr sz="1500"/>
          </a:p>
          <a:p>
            <a:pPr indent="0" lvl="0" marL="0" rtl="0" algn="l">
              <a:lnSpc>
                <a:spcPct val="115000"/>
              </a:lnSpc>
              <a:spcBef>
                <a:spcPts val="1200"/>
              </a:spcBef>
              <a:spcAft>
                <a:spcPts val="0"/>
              </a:spcAft>
              <a:buSzPts val="1800"/>
              <a:buNone/>
            </a:pPr>
            <a:r>
              <a:t/>
            </a:r>
            <a:endParaRPr sz="3150"/>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Early Computing - John von Neumann (1903 - 1957)</a:t>
            </a:r>
            <a:endParaRPr/>
          </a:p>
        </p:txBody>
      </p:sp>
      <p:sp>
        <p:nvSpPr>
          <p:cNvPr id="73" name="Google Shape;73;p15"/>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John Von Neumann designed an architecture in 1945 that introduced the concept of storing program instructions and data in the same memory space, enabling the manipulation of data by instructions. It has forever influenced the design and functionality of operating systems by providing a structure within a computing system for how instructions and data are processed, stored, and managed.</a:t>
            </a:r>
            <a:endParaRPr/>
          </a:p>
        </p:txBody>
      </p:sp>
      <p:pic>
        <p:nvPicPr>
          <p:cNvPr id="74" name="Google Shape;74;p15"/>
          <p:cNvPicPr preferRelativeResize="0"/>
          <p:nvPr/>
        </p:nvPicPr>
        <p:blipFill rotWithShape="1">
          <a:blip r:embed="rId3">
            <a:alphaModFix/>
          </a:blip>
          <a:srcRect b="0" l="0" r="0" t="0"/>
          <a:stretch/>
        </p:blipFill>
        <p:spPr>
          <a:xfrm>
            <a:off x="5686900" y="1325725"/>
            <a:ext cx="2567525" cy="330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Early Computing - Konrad Zuse (1910 - 1995)</a:t>
            </a:r>
            <a:endParaRPr/>
          </a:p>
        </p:txBody>
      </p:sp>
      <p:sp>
        <p:nvSpPr>
          <p:cNvPr id="80" name="Google Shape;80;p16"/>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a:t>Konrad Zuse is a significant figure in the history of computing, known for creating the world's first programmable computer in 1941 called the Z3. It was groundbreaking at this time and it was capable of executing a series of instructions based on a program stored in memory. He had a role in the foundations of computing, which later contributed indirectly to the development and evolution of operating systems.</a:t>
            </a:r>
            <a:endParaRPr/>
          </a:p>
        </p:txBody>
      </p:sp>
      <p:pic>
        <p:nvPicPr>
          <p:cNvPr id="81" name="Google Shape;81;p16"/>
          <p:cNvPicPr preferRelativeResize="0"/>
          <p:nvPr/>
        </p:nvPicPr>
        <p:blipFill rotWithShape="1">
          <a:blip r:embed="rId3">
            <a:alphaModFix/>
          </a:blip>
          <a:srcRect b="0" l="0" r="0" t="0"/>
          <a:stretch/>
        </p:blipFill>
        <p:spPr>
          <a:xfrm>
            <a:off x="6272075" y="507425"/>
            <a:ext cx="1741025" cy="2271225"/>
          </a:xfrm>
          <a:prstGeom prst="rect">
            <a:avLst/>
          </a:prstGeom>
          <a:noFill/>
          <a:ln>
            <a:noFill/>
          </a:ln>
        </p:spPr>
      </p:pic>
      <p:pic>
        <p:nvPicPr>
          <p:cNvPr id="82" name="Google Shape;82;p16"/>
          <p:cNvPicPr preferRelativeResize="0"/>
          <p:nvPr/>
        </p:nvPicPr>
        <p:blipFill rotWithShape="1">
          <a:blip r:embed="rId4">
            <a:alphaModFix/>
          </a:blip>
          <a:srcRect b="0" l="0" r="0" t="0"/>
          <a:stretch/>
        </p:blipFill>
        <p:spPr>
          <a:xfrm>
            <a:off x="6102925" y="2879276"/>
            <a:ext cx="2729380" cy="206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Mouse</a:t>
            </a:r>
            <a:endParaRPr/>
          </a:p>
        </p:txBody>
      </p:sp>
      <p:sp>
        <p:nvSpPr>
          <p:cNvPr id="88" name="Google Shape;88;p17"/>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lang="en"/>
              <a:t>Doug Engelbart invented the computer mouse, a key innovation in computing history. In 1964, while working at the Stanford Research Institute, Engelbart developed the prototype of the computer mouse. It was a simple circuit board and a wooden shell with two metal wheels that could detect movement on a surface. It created a way for us to interact with the GUI on operating systems by nativaging via point and click. It allowed us to select, activate, or drag and drop files on the computer. </a:t>
            </a:r>
            <a:endParaRPr/>
          </a:p>
        </p:txBody>
      </p:sp>
      <p:pic>
        <p:nvPicPr>
          <p:cNvPr id="89" name="Google Shape;89;p17"/>
          <p:cNvPicPr preferRelativeResize="0"/>
          <p:nvPr/>
        </p:nvPicPr>
        <p:blipFill rotWithShape="1">
          <a:blip r:embed="rId3">
            <a:alphaModFix/>
          </a:blip>
          <a:srcRect b="0" l="0" r="0" t="0"/>
          <a:stretch/>
        </p:blipFill>
        <p:spPr>
          <a:xfrm>
            <a:off x="5167125" y="315400"/>
            <a:ext cx="1749000" cy="2256350"/>
          </a:xfrm>
          <a:prstGeom prst="rect">
            <a:avLst/>
          </a:prstGeom>
          <a:noFill/>
          <a:ln>
            <a:noFill/>
          </a:ln>
        </p:spPr>
      </p:pic>
      <p:pic>
        <p:nvPicPr>
          <p:cNvPr id="90" name="Google Shape;90;p17"/>
          <p:cNvPicPr preferRelativeResize="0"/>
          <p:nvPr/>
        </p:nvPicPr>
        <p:blipFill rotWithShape="1">
          <a:blip r:embed="rId4">
            <a:alphaModFix/>
          </a:blip>
          <a:srcRect b="0" l="0" r="0" t="0"/>
          <a:stretch/>
        </p:blipFill>
        <p:spPr>
          <a:xfrm>
            <a:off x="5455000" y="2745950"/>
            <a:ext cx="3377292" cy="2266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Rise of Mainframes - Grace Hopper (1906 - 1992)</a:t>
            </a:r>
            <a:endParaRPr/>
          </a:p>
        </p:txBody>
      </p:sp>
      <p:sp>
        <p:nvSpPr>
          <p:cNvPr id="96" name="Google Shape;96;p18"/>
          <p:cNvSpPr txBox="1"/>
          <p:nvPr>
            <p:ph idx="1" type="body"/>
          </p:nvPr>
        </p:nvSpPr>
        <p:spPr>
          <a:xfrm>
            <a:off x="311700" y="1017725"/>
            <a:ext cx="4146900" cy="3921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a:t>Compiler: One of Hopper's most notable contributions was the development of the first compiler (A-0 System). A compiler translates high level programming languages into machine code that a computer can execute.</a:t>
            </a:r>
            <a:endParaRPr/>
          </a:p>
          <a:p>
            <a:pPr indent="0" lvl="0" marL="0" rtl="0" algn="l">
              <a:lnSpc>
                <a:spcPct val="115000"/>
              </a:lnSpc>
              <a:spcBef>
                <a:spcPts val="1200"/>
              </a:spcBef>
              <a:spcAft>
                <a:spcPts val="1200"/>
              </a:spcAft>
              <a:buSzPts val="1800"/>
              <a:buNone/>
            </a:pPr>
            <a:r>
              <a:rPr lang="en"/>
              <a:t>COBOL (Common Business-Oriented Language): COBOL is a programming language designed for business and administrative use. It became widely used in the business community and many early operating systems and applications were created using COBOL.</a:t>
            </a:r>
            <a:endParaRPr/>
          </a:p>
        </p:txBody>
      </p:sp>
      <p:sp>
        <p:nvSpPr>
          <p:cNvPr id="97" name="Google Shape;97;p18"/>
          <p:cNvSpPr txBox="1"/>
          <p:nvPr/>
        </p:nvSpPr>
        <p:spPr>
          <a:xfrm>
            <a:off x="4808350" y="1017725"/>
            <a:ext cx="4058100" cy="10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3"/>
                </a:solidFill>
                <a:latin typeface="Average"/>
                <a:ea typeface="Average"/>
                <a:cs typeface="Average"/>
                <a:sym typeface="Average"/>
              </a:rPr>
              <a:t>She had a big impact on society because it was her inventions that computers became accessible to a wider range of business and government institutions.</a:t>
            </a:r>
            <a:endParaRPr b="0" i="0" sz="1800" u="none" cap="none" strike="noStrike">
              <a:solidFill>
                <a:schemeClr val="accent3"/>
              </a:solidFill>
              <a:latin typeface="Average"/>
              <a:ea typeface="Average"/>
              <a:cs typeface="Average"/>
              <a:sym typeface="Average"/>
            </a:endParaRPr>
          </a:p>
        </p:txBody>
      </p:sp>
      <p:pic>
        <p:nvPicPr>
          <p:cNvPr id="98" name="Google Shape;98;p18"/>
          <p:cNvPicPr preferRelativeResize="0"/>
          <p:nvPr/>
        </p:nvPicPr>
        <p:blipFill rotWithShape="1">
          <a:blip r:embed="rId3">
            <a:alphaModFix/>
          </a:blip>
          <a:srcRect b="0" l="0" r="0" t="0"/>
          <a:stretch/>
        </p:blipFill>
        <p:spPr>
          <a:xfrm>
            <a:off x="4691887" y="2358850"/>
            <a:ext cx="4291024" cy="251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IBM (International Business Machines Corporation)</a:t>
            </a:r>
            <a:endParaRPr/>
          </a:p>
        </p:txBody>
      </p:sp>
      <p:sp>
        <p:nvSpPr>
          <p:cNvPr id="104" name="Google Shape;104;p19"/>
          <p:cNvSpPr txBox="1"/>
          <p:nvPr>
            <p:ph idx="1" type="body"/>
          </p:nvPr>
        </p:nvSpPr>
        <p:spPr>
          <a:xfrm>
            <a:off x="311700" y="1000075"/>
            <a:ext cx="4260300" cy="3772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sz="1700"/>
              <a:t>Founded in 1911, they started off as tabulating machine manufacturing, punch cards, and timekeeping solutions for businesses. Over time, IBM evolved into a global technology and it led to the development of various operating systems, including OS/360/Multics, which offered significant advancements in managing system resources, scheduling tasks, and handling input/output operations. Their impact on society was that their standardization helped wider software compatibility and portability across different hardware, enabling more businesses to adopt computing solutions.</a:t>
            </a:r>
            <a:endParaRPr sz="1700"/>
          </a:p>
        </p:txBody>
      </p:sp>
      <p:pic>
        <p:nvPicPr>
          <p:cNvPr id="105" name="Google Shape;105;p19"/>
          <p:cNvPicPr preferRelativeResize="0"/>
          <p:nvPr/>
        </p:nvPicPr>
        <p:blipFill rotWithShape="1">
          <a:blip r:embed="rId3">
            <a:alphaModFix/>
          </a:blip>
          <a:srcRect b="0" l="0" r="0" t="0"/>
          <a:stretch/>
        </p:blipFill>
        <p:spPr>
          <a:xfrm>
            <a:off x="5041800" y="1474050"/>
            <a:ext cx="3754175" cy="2824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Ken Thompson and Dennis Ritchie </a:t>
            </a:r>
            <a:endParaRPr/>
          </a:p>
        </p:txBody>
      </p:sp>
      <p:sp>
        <p:nvSpPr>
          <p:cNvPr id="111" name="Google Shape;111;p20"/>
          <p:cNvSpPr txBox="1"/>
          <p:nvPr>
            <p:ph idx="1" type="body"/>
          </p:nvPr>
        </p:nvSpPr>
        <p:spPr>
          <a:xfrm>
            <a:off x="399125" y="1017725"/>
            <a:ext cx="4260300" cy="4130700"/>
          </a:xfrm>
          <a:prstGeom prst="rect">
            <a:avLst/>
          </a:prstGeom>
          <a:noFill/>
          <a:ln>
            <a:noFill/>
          </a:ln>
        </p:spPr>
        <p:txBody>
          <a:bodyPr anchorCtr="0" anchor="t" bIns="91425" lIns="91425" spcFirstLastPara="1" rIns="91425" wrap="square" tIns="91425">
            <a:normAutofit fontScale="55000"/>
          </a:bodyPr>
          <a:lstStyle/>
          <a:p>
            <a:pPr indent="0" lvl="0" marL="0" rtl="0" algn="l">
              <a:lnSpc>
                <a:spcPct val="115000"/>
              </a:lnSpc>
              <a:spcBef>
                <a:spcPts val="0"/>
              </a:spcBef>
              <a:spcAft>
                <a:spcPts val="0"/>
              </a:spcAft>
              <a:buSzPct val="107267"/>
              <a:buNone/>
            </a:pPr>
            <a:r>
              <a:rPr lang="en" sz="3051"/>
              <a:t>In 1969, they started project Unix on a minicomputer. Ken developed key components of the system, including the file system, shell, and some basic utilities. Dennis collaborated closely with Thompson and made extraordinary contributions to Unix's development. Most importantly, he created the C programming language, which became the main code language for Unix and numerous other operating systems. C had a huge impact in the development of Unix as it allowed for more portable and efficient code.</a:t>
            </a:r>
            <a:endParaRPr sz="3051"/>
          </a:p>
          <a:p>
            <a:pPr indent="0" lvl="0" marL="0" rtl="0" algn="l">
              <a:lnSpc>
                <a:spcPct val="115000"/>
              </a:lnSpc>
              <a:spcBef>
                <a:spcPts val="1200"/>
              </a:spcBef>
              <a:spcAft>
                <a:spcPts val="1200"/>
              </a:spcAft>
              <a:buSzPct val="181818"/>
              <a:buNone/>
            </a:pPr>
            <a:r>
              <a:t/>
            </a:r>
            <a:endParaRPr/>
          </a:p>
        </p:txBody>
      </p:sp>
      <p:pic>
        <p:nvPicPr>
          <p:cNvPr id="112" name="Google Shape;112;p20"/>
          <p:cNvPicPr preferRelativeResize="0"/>
          <p:nvPr/>
        </p:nvPicPr>
        <p:blipFill rotWithShape="1">
          <a:blip r:embed="rId3">
            <a:alphaModFix/>
          </a:blip>
          <a:srcRect b="0" l="0" r="0" t="0"/>
          <a:stretch/>
        </p:blipFill>
        <p:spPr>
          <a:xfrm>
            <a:off x="5128975" y="711200"/>
            <a:ext cx="1783925" cy="1950525"/>
          </a:xfrm>
          <a:prstGeom prst="rect">
            <a:avLst/>
          </a:prstGeom>
          <a:noFill/>
          <a:ln>
            <a:noFill/>
          </a:ln>
        </p:spPr>
      </p:pic>
      <p:pic>
        <p:nvPicPr>
          <p:cNvPr id="113" name="Google Shape;113;p20"/>
          <p:cNvPicPr preferRelativeResize="0"/>
          <p:nvPr/>
        </p:nvPicPr>
        <p:blipFill rotWithShape="1">
          <a:blip r:embed="rId4">
            <a:alphaModFix/>
          </a:blip>
          <a:srcRect b="0" l="0" r="0" t="0"/>
          <a:stretch/>
        </p:blipFill>
        <p:spPr>
          <a:xfrm>
            <a:off x="7283249" y="2770726"/>
            <a:ext cx="1483152" cy="200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Unix </a:t>
            </a:r>
            <a:endParaRPr/>
          </a:p>
        </p:txBody>
      </p:sp>
      <p:sp>
        <p:nvSpPr>
          <p:cNvPr id="119" name="Google Shape;119;p21"/>
          <p:cNvSpPr txBox="1"/>
          <p:nvPr>
            <p:ph idx="1" type="body"/>
          </p:nvPr>
        </p:nvSpPr>
        <p:spPr>
          <a:xfrm>
            <a:off x="311700" y="1152475"/>
            <a:ext cx="4260300" cy="380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It introduced the idea of a portable operating system and became a foundation for many future operating systems. The development of the C programming language allowed for more efficient software development for OS. Thompson and Ritchie's contributions not only revolutionized operating systems but also significantly influenced computer science and software engineering</a:t>
            </a:r>
            <a:endParaRPr/>
          </a:p>
          <a:p>
            <a:pPr indent="0" lvl="0" marL="0" rtl="0" algn="l">
              <a:lnSpc>
                <a:spcPct val="115000"/>
              </a:lnSpc>
              <a:spcBef>
                <a:spcPts val="1200"/>
              </a:spcBef>
              <a:spcAft>
                <a:spcPts val="1200"/>
              </a:spcAft>
              <a:buSzPts val="1800"/>
              <a:buNone/>
            </a:pPr>
            <a:r>
              <a:t/>
            </a:r>
            <a:endParaRPr/>
          </a:p>
        </p:txBody>
      </p:sp>
      <p:pic>
        <p:nvPicPr>
          <p:cNvPr id="120" name="Google Shape;120;p21"/>
          <p:cNvPicPr preferRelativeResize="0"/>
          <p:nvPr/>
        </p:nvPicPr>
        <p:blipFill rotWithShape="1">
          <a:blip r:embed="rId3">
            <a:alphaModFix/>
          </a:blip>
          <a:srcRect b="0" l="0" r="0" t="0"/>
          <a:stretch/>
        </p:blipFill>
        <p:spPr>
          <a:xfrm>
            <a:off x="5046438" y="548346"/>
            <a:ext cx="3488550" cy="1459900"/>
          </a:xfrm>
          <a:prstGeom prst="rect">
            <a:avLst/>
          </a:prstGeom>
          <a:noFill/>
          <a:ln>
            <a:noFill/>
          </a:ln>
        </p:spPr>
      </p:pic>
      <p:pic>
        <p:nvPicPr>
          <p:cNvPr id="121" name="Google Shape;121;p21"/>
          <p:cNvPicPr preferRelativeResize="0"/>
          <p:nvPr/>
        </p:nvPicPr>
        <p:blipFill rotWithShape="1">
          <a:blip r:embed="rId4">
            <a:alphaModFix/>
          </a:blip>
          <a:srcRect b="0" l="0" r="0" t="0"/>
          <a:stretch/>
        </p:blipFill>
        <p:spPr>
          <a:xfrm>
            <a:off x="4780275" y="2173650"/>
            <a:ext cx="3912900" cy="278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